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4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sus.gov/" TargetMode="External"/><Relationship Id="rId2" Type="http://schemas.openxmlformats.org/officeDocument/2006/relationships/hyperlink" Target="http://www.bls.gov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bergc1@wpunj.edu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4833" y="1683327"/>
            <a:ext cx="8915399" cy="2262781"/>
          </a:xfrm>
        </p:spPr>
        <p:txBody>
          <a:bodyPr/>
          <a:lstStyle/>
          <a:p>
            <a:r>
              <a:rPr lang="en-US" dirty="0" smtClean="0"/>
              <a:t>Business Reference for Non-Business Librarians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7338" y="4337992"/>
            <a:ext cx="8915399" cy="1421540"/>
          </a:xfrm>
        </p:spPr>
        <p:txBody>
          <a:bodyPr>
            <a:normAutofit/>
          </a:bodyPr>
          <a:lstStyle/>
          <a:p>
            <a:r>
              <a:rPr lang="en-US" dirty="0" smtClean="0"/>
              <a:t>Cara Berg, MLIS, MBA</a:t>
            </a:r>
          </a:p>
          <a:p>
            <a:r>
              <a:rPr lang="en-US" dirty="0" smtClean="0"/>
              <a:t>Reference Librarian/Co-Coordinator User Education</a:t>
            </a:r>
          </a:p>
          <a:p>
            <a:r>
              <a:rPr lang="en-US" dirty="0" smtClean="0"/>
              <a:t>David and Lorraine Cheng Library, William Paterson University</a:t>
            </a:r>
          </a:p>
        </p:txBody>
      </p:sp>
    </p:spTree>
    <p:extLst>
      <p:ext uri="{BB962C8B-B14F-4D97-AF65-F5344CB8AC3E}">
        <p14:creationId xmlns:p14="http://schemas.microsoft.com/office/powerpoint/2010/main" val="511333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1039" y="540982"/>
            <a:ext cx="8911687" cy="884056"/>
          </a:xfrm>
        </p:spPr>
        <p:txBody>
          <a:bodyPr/>
          <a:lstStyle/>
          <a:p>
            <a:r>
              <a:rPr lang="en-US" dirty="0" smtClean="0"/>
              <a:t>Business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538" y="1733796"/>
            <a:ext cx="10426534" cy="467887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Business reference questions can be challenging and different</a:t>
            </a:r>
          </a:p>
          <a:p>
            <a:pPr lvl="1"/>
            <a:r>
              <a:rPr lang="en-US" sz="1800" dirty="0" smtClean="0"/>
              <a:t>Different databases serve different needs</a:t>
            </a:r>
          </a:p>
          <a:p>
            <a:endParaRPr lang="en-US" sz="2400" dirty="0"/>
          </a:p>
          <a:p>
            <a:r>
              <a:rPr lang="en-US" sz="2400" dirty="0" smtClean="0"/>
              <a:t>Business assignments can be challenging</a:t>
            </a:r>
          </a:p>
          <a:p>
            <a:pPr lvl="1"/>
            <a:r>
              <a:rPr lang="en-US" sz="2000" dirty="0" smtClean="0"/>
              <a:t>Write a marketing plan!</a:t>
            </a:r>
            <a:endParaRPr lang="en-US" sz="2000" dirty="0"/>
          </a:p>
          <a:p>
            <a:pPr lvl="1"/>
            <a:r>
              <a:rPr lang="en-US" sz="2000" dirty="0" smtClean="0"/>
              <a:t>Innovate a new product or service!</a:t>
            </a:r>
          </a:p>
          <a:p>
            <a:pPr lvl="1"/>
            <a:r>
              <a:rPr lang="en-US" sz="2000" dirty="0" smtClean="0"/>
              <a:t>Find information for a client! </a:t>
            </a:r>
          </a:p>
          <a:p>
            <a:pPr lvl="1"/>
            <a:endParaRPr lang="en-US" sz="2000" dirty="0"/>
          </a:p>
          <a:p>
            <a:r>
              <a:rPr lang="en-US" sz="2200" dirty="0" smtClean="0"/>
              <a:t>Scholarly, peer-reviewed journal articles are not always required in many business assignments</a:t>
            </a:r>
          </a:p>
        </p:txBody>
      </p:sp>
    </p:spTree>
    <p:extLst>
      <p:ext uri="{BB962C8B-B14F-4D97-AF65-F5344CB8AC3E}">
        <p14:creationId xmlns:p14="http://schemas.microsoft.com/office/powerpoint/2010/main" val="3403744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 need articles about a business topic”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ABI/Inform Complete</a:t>
            </a:r>
          </a:p>
          <a:p>
            <a:pPr lvl="1"/>
            <a:r>
              <a:rPr lang="en-US" sz="2200" dirty="0" smtClean="0"/>
              <a:t>ProQuest Business</a:t>
            </a:r>
          </a:p>
          <a:p>
            <a:endParaRPr lang="en-US" sz="2400" dirty="0"/>
          </a:p>
          <a:p>
            <a:r>
              <a:rPr lang="en-US" sz="2400" dirty="0" smtClean="0"/>
              <a:t>Business Source Premier/Business Source Complete</a:t>
            </a:r>
          </a:p>
          <a:p>
            <a:pPr lvl="1"/>
            <a:r>
              <a:rPr lang="en-US" sz="2200" dirty="0" smtClean="0"/>
              <a:t>EBSCO business</a:t>
            </a:r>
          </a:p>
          <a:p>
            <a:endParaRPr lang="en-US" sz="2400" dirty="0"/>
          </a:p>
          <a:p>
            <a:r>
              <a:rPr lang="en-US" sz="2400" dirty="0" smtClean="0"/>
              <a:t>Lexis </a:t>
            </a:r>
            <a:r>
              <a:rPr lang="en-US" sz="2400" dirty="0" err="1" smtClean="0"/>
              <a:t>Nexis</a:t>
            </a:r>
            <a:r>
              <a:rPr lang="en-US" sz="2400" dirty="0" smtClean="0"/>
              <a:t> (newspapers)</a:t>
            </a:r>
          </a:p>
        </p:txBody>
      </p:sp>
    </p:spTree>
    <p:extLst>
      <p:ext uri="{BB962C8B-B14F-4D97-AF65-F5344CB8AC3E}">
        <p14:creationId xmlns:p14="http://schemas.microsoft.com/office/powerpoint/2010/main" val="3612163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 need data about a company and/or industry”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IBIS- industry reports</a:t>
            </a:r>
          </a:p>
          <a:p>
            <a:pPr lvl="1"/>
            <a:r>
              <a:rPr lang="en-US" sz="1800" dirty="0" smtClean="0"/>
              <a:t>Industry outlook, market share, financial data</a:t>
            </a:r>
          </a:p>
          <a:p>
            <a:endParaRPr lang="en-US" sz="2000" dirty="0"/>
          </a:p>
          <a:p>
            <a:r>
              <a:rPr lang="en-US" sz="2000" dirty="0" smtClean="0"/>
              <a:t>Hoover’s- company (some industry)</a:t>
            </a:r>
          </a:p>
          <a:p>
            <a:pPr lvl="1"/>
            <a:r>
              <a:rPr lang="en-US" sz="1800" dirty="0" smtClean="0"/>
              <a:t>Financial data, company news, company history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marL="400050"/>
            <a:r>
              <a:rPr lang="en-US" sz="2000" dirty="0" err="1" smtClean="0"/>
              <a:t>RefUSA</a:t>
            </a:r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Mergent</a:t>
            </a:r>
            <a:r>
              <a:rPr lang="en-US" dirty="0"/>
              <a:t>- company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PrivCo</a:t>
            </a:r>
            <a:r>
              <a:rPr lang="en-US" dirty="0"/>
              <a:t>- private company data</a:t>
            </a:r>
          </a:p>
          <a:p>
            <a:endParaRPr lang="en-US" dirty="0"/>
          </a:p>
          <a:p>
            <a:r>
              <a:rPr lang="en-US" dirty="0" err="1" smtClean="0"/>
              <a:t>Euromonitor</a:t>
            </a:r>
            <a:r>
              <a:rPr lang="en-US" dirty="0" smtClean="0"/>
              <a:t>- global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17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9435" y="368135"/>
            <a:ext cx="9355178" cy="153686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“I need to find primary and secondary sources on taxation of exempt organizations”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0691" y="1905000"/>
            <a:ext cx="9093921" cy="4647489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CCH (accounting database)</a:t>
            </a:r>
          </a:p>
          <a:p>
            <a:endParaRPr lang="en-US" sz="2400" dirty="0"/>
          </a:p>
          <a:p>
            <a:r>
              <a:rPr lang="en-US" sz="2400" dirty="0" smtClean="0"/>
              <a:t>Accounting Research Manager</a:t>
            </a:r>
          </a:p>
          <a:p>
            <a:pPr lvl="1"/>
            <a:r>
              <a:rPr lang="en-US" sz="2200" dirty="0" smtClean="0"/>
              <a:t>GAAP</a:t>
            </a:r>
          </a:p>
          <a:p>
            <a:pPr lvl="1"/>
            <a:r>
              <a:rPr lang="en-US" sz="2200" dirty="0" smtClean="0"/>
              <a:t>FASB</a:t>
            </a:r>
          </a:p>
          <a:p>
            <a:pPr lvl="1"/>
            <a:r>
              <a:rPr lang="en-US" sz="2200" dirty="0" smtClean="0"/>
              <a:t>Other accounting standards</a:t>
            </a:r>
          </a:p>
          <a:p>
            <a:endParaRPr lang="en-US" sz="2400" dirty="0"/>
          </a:p>
          <a:p>
            <a:r>
              <a:rPr lang="en-US" sz="2400" dirty="0" smtClean="0"/>
              <a:t>Lexis Nexis (case law, regulations, news)</a:t>
            </a:r>
          </a:p>
          <a:p>
            <a:endParaRPr lang="en-US" sz="2400" dirty="0"/>
          </a:p>
          <a:p>
            <a:r>
              <a:rPr lang="en-US" sz="2400" dirty="0" smtClean="0"/>
              <a:t>Cornell Law Library Online</a:t>
            </a:r>
          </a:p>
          <a:p>
            <a:pPr lvl="1"/>
            <a:r>
              <a:rPr lang="en-US" sz="2200" dirty="0" smtClean="0"/>
              <a:t>Searchable Internal Revenue Code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56896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 need demographic data”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5683" y="1721922"/>
            <a:ext cx="9378929" cy="41893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Statista</a:t>
            </a:r>
          </a:p>
          <a:p>
            <a:pPr lvl="1"/>
            <a:r>
              <a:rPr lang="en-US" sz="1800" dirty="0" smtClean="0"/>
              <a:t>Groups of graphs and charts from statistics from reputable sources</a:t>
            </a:r>
          </a:p>
          <a:p>
            <a:endParaRPr lang="en-US" sz="2000" dirty="0"/>
          </a:p>
          <a:p>
            <a:r>
              <a:rPr lang="en-US" sz="2000" dirty="0" smtClean="0"/>
              <a:t>Bureau of Labor Statistics (</a:t>
            </a:r>
            <a:r>
              <a:rPr lang="en-US" sz="2000" dirty="0" smtClean="0">
                <a:hlinkClick r:id="rId2"/>
              </a:rPr>
              <a:t>www.bls.gov</a:t>
            </a:r>
            <a:r>
              <a:rPr lang="en-US" sz="2000" dirty="0" smtClean="0"/>
              <a:t>)</a:t>
            </a:r>
          </a:p>
          <a:p>
            <a:pPr lvl="1"/>
            <a:r>
              <a:rPr lang="en-US" sz="1800" dirty="0" smtClean="0"/>
              <a:t>GDP information</a:t>
            </a:r>
          </a:p>
          <a:p>
            <a:pPr lvl="1"/>
            <a:r>
              <a:rPr lang="en-US" sz="1800" dirty="0" smtClean="0"/>
              <a:t>Employment information</a:t>
            </a:r>
          </a:p>
          <a:p>
            <a:pPr lvl="1"/>
            <a:r>
              <a:rPr lang="en-US" sz="1800" dirty="0" smtClean="0"/>
              <a:t>Wages by demographic data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Census (</a:t>
            </a:r>
            <a:r>
              <a:rPr lang="en-US" sz="2000" dirty="0" smtClean="0">
                <a:hlinkClick r:id="rId3"/>
              </a:rPr>
              <a:t>www.census.gov</a:t>
            </a:r>
            <a:r>
              <a:rPr lang="en-US" sz="2000" dirty="0" smtClean="0"/>
              <a:t>)</a:t>
            </a:r>
          </a:p>
          <a:p>
            <a:pPr lvl="1"/>
            <a:r>
              <a:rPr lang="en-US" sz="1800" dirty="0" smtClean="0"/>
              <a:t>Population information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9397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 email me at </a:t>
            </a:r>
            <a:r>
              <a:rPr lang="en-US" dirty="0" smtClean="0">
                <a:hlinkClick r:id="rId2"/>
              </a:rPr>
              <a:t>bergc1@wpunj.edu</a:t>
            </a:r>
            <a:endParaRPr lang="en-US" dirty="0" smtClean="0"/>
          </a:p>
          <a:p>
            <a:r>
              <a:rPr lang="en-US" dirty="0" smtClean="0"/>
              <a:t>973 720-3189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66213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</TotalTime>
  <Words>237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Business Reference for Non-Business Librarians</vt:lpstr>
      <vt:lpstr>Business Reference</vt:lpstr>
      <vt:lpstr>“I need articles about a business topic”</vt:lpstr>
      <vt:lpstr>“I need data about a company and/or industry”</vt:lpstr>
      <vt:lpstr>“I need to find primary and secondary sources on taxation of exempt organizations”</vt:lpstr>
      <vt:lpstr>“I need demographic data”</vt:lpstr>
      <vt:lpstr>Questions?</vt:lpstr>
    </vt:vector>
  </TitlesOfParts>
  <Company>William Paterson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Reference for Non-Business Librarians</dc:title>
  <dc:creator>Berg, Cara</dc:creator>
  <cp:lastModifiedBy>Cynthia Coulter</cp:lastModifiedBy>
  <cp:revision>12</cp:revision>
  <dcterms:created xsi:type="dcterms:W3CDTF">2017-04-06T03:18:32Z</dcterms:created>
  <dcterms:modified xsi:type="dcterms:W3CDTF">2017-04-12T15:41:27Z</dcterms:modified>
</cp:coreProperties>
</file>